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305" r:id="rId5"/>
    <p:sldId id="311" r:id="rId6"/>
    <p:sldId id="313" r:id="rId7"/>
    <p:sldId id="317" r:id="rId8"/>
    <p:sldId id="318" r:id="rId9"/>
    <p:sldId id="321" r:id="rId10"/>
    <p:sldId id="312" r:id="rId11"/>
    <p:sldId id="315" r:id="rId12"/>
    <p:sldId id="316" r:id="rId13"/>
    <p:sldId id="322" r:id="rId14"/>
    <p:sldId id="314" r:id="rId15"/>
    <p:sldId id="320" r:id="rId16"/>
    <p:sldId id="319" r:id="rId17"/>
    <p:sldId id="32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9D007D-06DB-4A10-9754-7F32C007E43E}" type="datetimeFigureOut">
              <a:rPr lang="en-IN" smtClean="0"/>
              <a:t>16-11-2021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44167F-4BFE-4A22-995B-BE08E435F851}" type="slidenum">
              <a:rPr lang="en-IN" smtClean="0"/>
              <a:t>‹#›</a:t>
            </a:fld>
            <a:endParaRPr lang="en-IN"/>
          </a:p>
        </p:txBody>
      </p:sp>
    </p:spTree>
    <p:extLst>
      <p:ext uri="{BB962C8B-B14F-4D97-AF65-F5344CB8AC3E}">
        <p14:creationId xmlns:p14="http://schemas.microsoft.com/office/powerpoint/2010/main" val="42557356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C44167F-4BFE-4A22-995B-BE08E435F851}" type="slidenum">
              <a:rPr lang="en-IN" smtClean="0"/>
              <a:t>1</a:t>
            </a:fld>
            <a:endParaRPr lang="en-IN"/>
          </a:p>
        </p:txBody>
      </p:sp>
    </p:spTree>
    <p:extLst>
      <p:ext uri="{BB962C8B-B14F-4D97-AF65-F5344CB8AC3E}">
        <p14:creationId xmlns:p14="http://schemas.microsoft.com/office/powerpoint/2010/main" val="1311199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11/16/2021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11/16/2021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11/16/2021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11/16/2021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11/16/2021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6.jpe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0" y="10"/>
            <a:ext cx="12191980" cy="6857990"/>
          </a:xfrm>
          <a:prstGeom prst="rect">
            <a:avLst/>
          </a:prstGeom>
        </p:spPr>
      </p:pic>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a:normAutofit/>
          </a:bodyPr>
          <a:lstStyle/>
          <a:p>
            <a:pPr algn="l"/>
            <a:r>
              <a:rPr lang="en-US" sz="4400" dirty="0"/>
              <a:t>Memory Management</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804335" y="4009771"/>
            <a:ext cx="3503122" cy="1244361"/>
          </a:xfrm>
        </p:spPr>
        <p:txBody>
          <a:bodyPr>
            <a:normAutofit/>
          </a:bodyPr>
          <a:lstStyle/>
          <a:p>
            <a:pPr marL="285750" indent="-285750" algn="l">
              <a:buFontTx/>
              <a:buChar char="-"/>
            </a:pPr>
            <a:r>
              <a:rPr lang="en-US" sz="1800" dirty="0">
                <a:solidFill>
                  <a:srgbClr val="FC05CB"/>
                </a:solidFill>
              </a:rPr>
              <a:t>Kartheek Bellamkonda</a:t>
            </a:r>
          </a:p>
          <a:p>
            <a:pPr marL="285750" indent="-285750" algn="l">
              <a:buFontTx/>
              <a:buChar char="-"/>
            </a:pPr>
            <a:r>
              <a:rPr lang="en-US" sz="1800" dirty="0">
                <a:solidFill>
                  <a:srgbClr val="FC05CB"/>
                </a:solidFill>
              </a:rPr>
              <a:t>190101023</a:t>
            </a:r>
          </a:p>
        </p:txBody>
      </p:sp>
    </p:spTree>
    <p:extLst>
      <p:ext uri="{BB962C8B-B14F-4D97-AF65-F5344CB8AC3E}">
        <p14:creationId xmlns:p14="http://schemas.microsoft.com/office/powerpoint/2010/main" val="1946576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77F1-D0FD-426D-9728-016BA695BC67}"/>
              </a:ext>
            </a:extLst>
          </p:cNvPr>
          <p:cNvSpPr>
            <a:spLocks noGrp="1"/>
          </p:cNvSpPr>
          <p:nvPr>
            <p:ph type="title"/>
          </p:nvPr>
        </p:nvSpPr>
        <p:spPr>
          <a:xfrm>
            <a:off x="919119" y="322729"/>
            <a:ext cx="10353762" cy="1257300"/>
          </a:xfrm>
        </p:spPr>
        <p:txBody>
          <a:bodyPr/>
          <a:lstStyle/>
          <a:p>
            <a:r>
              <a:rPr lang="en-US" dirty="0"/>
              <a:t>Demand Paging Implementation</a:t>
            </a:r>
            <a:endParaRPr lang="en-IN" dirty="0"/>
          </a:p>
        </p:txBody>
      </p:sp>
      <p:sp>
        <p:nvSpPr>
          <p:cNvPr id="3" name="Content Placeholder 2">
            <a:extLst>
              <a:ext uri="{FF2B5EF4-FFF2-40B4-BE49-F238E27FC236}">
                <a16:creationId xmlns:a16="http://schemas.microsoft.com/office/drawing/2014/main" id="{5ECC5B85-734C-4ED3-8462-8ACDE7C9B9CE}"/>
              </a:ext>
            </a:extLst>
          </p:cNvPr>
          <p:cNvSpPr>
            <a:spLocks noGrp="1"/>
          </p:cNvSpPr>
          <p:nvPr>
            <p:ph idx="1"/>
          </p:nvPr>
        </p:nvSpPr>
        <p:spPr>
          <a:xfrm>
            <a:off x="913795" y="1685366"/>
            <a:ext cx="10677571" cy="4849905"/>
          </a:xfrm>
        </p:spPr>
        <p:txBody>
          <a:bodyPr/>
          <a:lstStyle/>
          <a:p>
            <a:endParaRPr lang="en-US" dirty="0"/>
          </a:p>
          <a:p>
            <a:r>
              <a:rPr lang="en-US" dirty="0"/>
              <a:t>Loop through all the page table entries and find a suitable victim frame as mentioned before </a:t>
            </a:r>
            <a:r>
              <a:rPr lang="en-US" dirty="0" err="1"/>
              <a:t>i.e</a:t>
            </a:r>
            <a:r>
              <a:rPr lang="en-US" dirty="0"/>
              <a:t> try to find frame with both bits unset if not found then try the next case.</a:t>
            </a:r>
          </a:p>
          <a:p>
            <a:r>
              <a:rPr lang="en-US" dirty="0"/>
              <a:t>After we found victim frame we will open a file and name it and write the contents of victim frame into it and then store with .swap extension.</a:t>
            </a:r>
          </a:p>
          <a:p>
            <a:r>
              <a:rPr lang="en-US" dirty="0"/>
              <a:t>After a free frame is found we will allocate the page that cause page fault and update the corresponding page table entry.</a:t>
            </a:r>
          </a:p>
          <a:p>
            <a:endParaRPr lang="en-US" dirty="0"/>
          </a:p>
          <a:p>
            <a:endParaRPr lang="en-US" dirty="0"/>
          </a:p>
          <a:p>
            <a:endParaRPr lang="en-US" dirty="0"/>
          </a:p>
          <a:p>
            <a:endParaRPr lang="en-IN" dirty="0"/>
          </a:p>
          <a:p>
            <a:endParaRPr lang="en-US" dirty="0"/>
          </a:p>
        </p:txBody>
      </p:sp>
    </p:spTree>
    <p:extLst>
      <p:ext uri="{BB962C8B-B14F-4D97-AF65-F5344CB8AC3E}">
        <p14:creationId xmlns:p14="http://schemas.microsoft.com/office/powerpoint/2010/main" val="301900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F9967-1AA9-4888-8913-84A670C3B1F2}"/>
              </a:ext>
            </a:extLst>
          </p:cNvPr>
          <p:cNvSpPr>
            <a:spLocks noGrp="1"/>
          </p:cNvSpPr>
          <p:nvPr>
            <p:ph type="title"/>
          </p:nvPr>
        </p:nvSpPr>
        <p:spPr>
          <a:xfrm>
            <a:off x="913795" y="528917"/>
            <a:ext cx="10353762" cy="1257300"/>
          </a:xfrm>
        </p:spPr>
        <p:txBody>
          <a:bodyPr/>
          <a:lstStyle/>
          <a:p>
            <a:r>
              <a:rPr lang="en-US" dirty="0"/>
              <a:t>Copy-on-Write - Strategy</a:t>
            </a:r>
            <a:endParaRPr lang="en-IN" dirty="0"/>
          </a:p>
        </p:txBody>
      </p:sp>
      <p:sp>
        <p:nvSpPr>
          <p:cNvPr id="3" name="Content Placeholder 2">
            <a:extLst>
              <a:ext uri="{FF2B5EF4-FFF2-40B4-BE49-F238E27FC236}">
                <a16:creationId xmlns:a16="http://schemas.microsoft.com/office/drawing/2014/main" id="{70E2F553-615D-4A9C-8FA5-2979318C9BA7}"/>
              </a:ext>
            </a:extLst>
          </p:cNvPr>
          <p:cNvSpPr>
            <a:spLocks noGrp="1"/>
          </p:cNvSpPr>
          <p:nvPr>
            <p:ph idx="1"/>
          </p:nvPr>
        </p:nvSpPr>
        <p:spPr>
          <a:xfrm>
            <a:off x="913794" y="2175061"/>
            <a:ext cx="10353763" cy="3822327"/>
          </a:xfrm>
        </p:spPr>
        <p:txBody>
          <a:bodyPr>
            <a:normAutofit fontScale="92500"/>
          </a:bodyPr>
          <a:lstStyle/>
          <a:p>
            <a:r>
              <a:rPr lang="en-US" dirty="0"/>
              <a:t>Copy-on-Write (COW) is an optimization to the fork() system call as when we forks a process all the pages of the process are also been copied, and in most of cases we really don’t write into any of them. So this is clearly an unnecessary duplication.</a:t>
            </a:r>
          </a:p>
          <a:p>
            <a:r>
              <a:rPr lang="en-US" dirty="0"/>
              <a:t>In COW we wont be copying all the pages until and unless there is a need to </a:t>
            </a:r>
            <a:r>
              <a:rPr lang="en-US" dirty="0" err="1"/>
              <a:t>i.e</a:t>
            </a:r>
            <a:r>
              <a:rPr lang="en-US" dirty="0"/>
              <a:t> in cases where one of the processes tries to write.</a:t>
            </a:r>
          </a:p>
          <a:p>
            <a:r>
              <a:rPr lang="en-US" dirty="0"/>
              <a:t>Modify the fork system call and don’t copy the pages instead try to refer the parent process page table.</a:t>
            </a:r>
          </a:p>
          <a:p>
            <a:r>
              <a:rPr lang="en-US" dirty="0"/>
              <a:t>Modify the permission to read only and mark page for identification.</a:t>
            </a:r>
          </a:p>
          <a:p>
            <a:r>
              <a:rPr lang="en-US" dirty="0"/>
              <a:t>When process tries to write create a copy and update the pointers wherever required.</a:t>
            </a:r>
          </a:p>
        </p:txBody>
      </p:sp>
    </p:spTree>
    <p:extLst>
      <p:ext uri="{BB962C8B-B14F-4D97-AF65-F5344CB8AC3E}">
        <p14:creationId xmlns:p14="http://schemas.microsoft.com/office/powerpoint/2010/main" val="3854883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77F1-D0FD-426D-9728-016BA695BC67}"/>
              </a:ext>
            </a:extLst>
          </p:cNvPr>
          <p:cNvSpPr>
            <a:spLocks noGrp="1"/>
          </p:cNvSpPr>
          <p:nvPr>
            <p:ph type="title"/>
          </p:nvPr>
        </p:nvSpPr>
        <p:spPr>
          <a:xfrm>
            <a:off x="913795" y="438151"/>
            <a:ext cx="10353762" cy="1257300"/>
          </a:xfrm>
        </p:spPr>
        <p:txBody>
          <a:bodyPr/>
          <a:lstStyle/>
          <a:p>
            <a:r>
              <a:rPr lang="en-US" dirty="0"/>
              <a:t>COW Implementation</a:t>
            </a:r>
            <a:endParaRPr lang="en-IN" dirty="0"/>
          </a:p>
        </p:txBody>
      </p:sp>
      <p:sp>
        <p:nvSpPr>
          <p:cNvPr id="3" name="Content Placeholder 2">
            <a:extLst>
              <a:ext uri="{FF2B5EF4-FFF2-40B4-BE49-F238E27FC236}">
                <a16:creationId xmlns:a16="http://schemas.microsoft.com/office/drawing/2014/main" id="{5ECC5B85-734C-4ED3-8462-8ACDE7C9B9CE}"/>
              </a:ext>
            </a:extLst>
          </p:cNvPr>
          <p:cNvSpPr>
            <a:spLocks noGrp="1"/>
          </p:cNvSpPr>
          <p:nvPr>
            <p:ph idx="1"/>
          </p:nvPr>
        </p:nvSpPr>
        <p:spPr>
          <a:xfrm>
            <a:off x="913794" y="1825437"/>
            <a:ext cx="10874793" cy="4234703"/>
          </a:xfrm>
        </p:spPr>
        <p:txBody>
          <a:bodyPr/>
          <a:lstStyle/>
          <a:p>
            <a:r>
              <a:rPr lang="en-US" dirty="0"/>
              <a:t>Have to modify fork() system call to prevent the copying, copying done via </a:t>
            </a:r>
            <a:r>
              <a:rPr lang="en-US" dirty="0" err="1"/>
              <a:t>copyuvm</a:t>
            </a:r>
            <a:r>
              <a:rPr lang="en-US" dirty="0"/>
              <a:t>() call.</a:t>
            </a:r>
          </a:p>
          <a:p>
            <a:r>
              <a:rPr lang="en-US" dirty="0" err="1"/>
              <a:t>Copyuvm</a:t>
            </a:r>
            <a:r>
              <a:rPr lang="en-US" dirty="0"/>
              <a:t>() calls </a:t>
            </a:r>
            <a:r>
              <a:rPr lang="en-US" dirty="0" err="1"/>
              <a:t>kalloc</a:t>
            </a:r>
            <a:r>
              <a:rPr lang="en-US" dirty="0"/>
              <a:t>() to allocate memory and uses </a:t>
            </a:r>
            <a:r>
              <a:rPr lang="en-US" dirty="0" err="1"/>
              <a:t>memmove</a:t>
            </a:r>
            <a:r>
              <a:rPr lang="en-US" dirty="0"/>
              <a:t> to copy the contents to the newly created memory and uses </a:t>
            </a:r>
            <a:r>
              <a:rPr lang="en-US" dirty="0" err="1"/>
              <a:t>mappages</a:t>
            </a:r>
            <a:r>
              <a:rPr lang="en-US" dirty="0"/>
              <a:t> with physical address returned by </a:t>
            </a:r>
            <a:r>
              <a:rPr lang="en-US" dirty="0" err="1"/>
              <a:t>kalloc</a:t>
            </a:r>
            <a:r>
              <a:rPr lang="en-US" dirty="0"/>
              <a:t> function to update </a:t>
            </a:r>
            <a:r>
              <a:rPr lang="en-US" dirty="0" err="1"/>
              <a:t>pagetable</a:t>
            </a:r>
            <a:r>
              <a:rPr lang="en-US" dirty="0"/>
              <a:t> of child.</a:t>
            </a:r>
          </a:p>
          <a:p>
            <a:r>
              <a:rPr lang="en-US" dirty="0"/>
              <a:t>In cow instead of calling </a:t>
            </a:r>
            <a:r>
              <a:rPr lang="en-US" dirty="0" err="1"/>
              <a:t>kalloc</a:t>
            </a:r>
            <a:r>
              <a:rPr lang="en-US" dirty="0"/>
              <a:t>() &amp; </a:t>
            </a:r>
            <a:r>
              <a:rPr lang="en-US" dirty="0" err="1"/>
              <a:t>memmove</a:t>
            </a:r>
            <a:r>
              <a:rPr lang="en-US" dirty="0"/>
              <a:t> , we fetch parents physical memory address and in the </a:t>
            </a:r>
            <a:r>
              <a:rPr lang="en-US" dirty="0" err="1"/>
              <a:t>mappages</a:t>
            </a:r>
            <a:r>
              <a:rPr lang="en-US" dirty="0"/>
              <a:t> we will map to the address we got.</a:t>
            </a:r>
          </a:p>
          <a:p>
            <a:r>
              <a:rPr lang="en-US" dirty="0"/>
              <a:t>We will update the permission of page to READ_ONLY &amp; Set the COW bit one of free bit available in xv6 to identify the page as cow page. </a:t>
            </a:r>
            <a:endParaRPr lang="en-IN" dirty="0"/>
          </a:p>
        </p:txBody>
      </p:sp>
    </p:spTree>
    <p:extLst>
      <p:ext uri="{BB962C8B-B14F-4D97-AF65-F5344CB8AC3E}">
        <p14:creationId xmlns:p14="http://schemas.microsoft.com/office/powerpoint/2010/main" val="2527917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77F1-D0FD-426D-9728-016BA695BC67}"/>
              </a:ext>
            </a:extLst>
          </p:cNvPr>
          <p:cNvSpPr>
            <a:spLocks noGrp="1"/>
          </p:cNvSpPr>
          <p:nvPr>
            <p:ph type="title"/>
          </p:nvPr>
        </p:nvSpPr>
        <p:spPr>
          <a:xfrm>
            <a:off x="913795" y="215153"/>
            <a:ext cx="10353762" cy="1257300"/>
          </a:xfrm>
        </p:spPr>
        <p:txBody>
          <a:bodyPr/>
          <a:lstStyle/>
          <a:p>
            <a:r>
              <a:rPr lang="en-US" dirty="0"/>
              <a:t>COW Implementation</a:t>
            </a:r>
            <a:endParaRPr lang="en-IN" dirty="0"/>
          </a:p>
        </p:txBody>
      </p:sp>
      <p:sp>
        <p:nvSpPr>
          <p:cNvPr id="3" name="Content Placeholder 2">
            <a:extLst>
              <a:ext uri="{FF2B5EF4-FFF2-40B4-BE49-F238E27FC236}">
                <a16:creationId xmlns:a16="http://schemas.microsoft.com/office/drawing/2014/main" id="{5ECC5B85-734C-4ED3-8462-8ACDE7C9B9CE}"/>
              </a:ext>
            </a:extLst>
          </p:cNvPr>
          <p:cNvSpPr>
            <a:spLocks noGrp="1"/>
          </p:cNvSpPr>
          <p:nvPr>
            <p:ph idx="1"/>
          </p:nvPr>
        </p:nvSpPr>
        <p:spPr>
          <a:xfrm>
            <a:off x="913795" y="1619248"/>
            <a:ext cx="10982371" cy="4575363"/>
          </a:xfrm>
        </p:spPr>
        <p:txBody>
          <a:bodyPr>
            <a:normAutofit lnSpcReduction="10000"/>
          </a:bodyPr>
          <a:lstStyle/>
          <a:p>
            <a:r>
              <a:rPr lang="en-US" dirty="0"/>
              <a:t>Now when a process tries to write to one of the cow pages as it is denied page fault will occur.</a:t>
            </a:r>
          </a:p>
          <a:p>
            <a:r>
              <a:rPr lang="en-US" dirty="0"/>
              <a:t>Define handler() to handle the page fault in </a:t>
            </a:r>
            <a:r>
              <a:rPr lang="en-US" dirty="0" err="1"/>
              <a:t>trap.c</a:t>
            </a:r>
            <a:r>
              <a:rPr lang="en-US" dirty="0"/>
              <a:t> and call the </a:t>
            </a:r>
            <a:r>
              <a:rPr lang="en-US" dirty="0" err="1"/>
              <a:t>kalloc</a:t>
            </a:r>
            <a:r>
              <a:rPr lang="en-US" dirty="0"/>
              <a:t> function to allocate memory.</a:t>
            </a:r>
          </a:p>
          <a:p>
            <a:r>
              <a:rPr lang="en-US" dirty="0"/>
              <a:t>Copy the contents of the page which caused page fault (we can get by rcr2()).</a:t>
            </a:r>
          </a:p>
          <a:p>
            <a:r>
              <a:rPr lang="en-US" dirty="0"/>
              <a:t>For new page update permissions to write and unset the cow bit</a:t>
            </a:r>
          </a:p>
          <a:p>
            <a:r>
              <a:rPr lang="en-US" dirty="0"/>
              <a:t>Call </a:t>
            </a:r>
            <a:r>
              <a:rPr lang="en-US" dirty="0" err="1"/>
              <a:t>mappapges</a:t>
            </a:r>
            <a:r>
              <a:rPr lang="en-US" dirty="0"/>
              <a:t>() and pass the parameters current proc which tried to write and the physical address of newly created memory returned by </a:t>
            </a:r>
            <a:r>
              <a:rPr lang="en-US" dirty="0" err="1"/>
              <a:t>kalloc</a:t>
            </a:r>
            <a:r>
              <a:rPr lang="en-US" dirty="0"/>
              <a:t> function.</a:t>
            </a:r>
          </a:p>
          <a:p>
            <a:r>
              <a:rPr lang="en-US" dirty="0"/>
              <a:t>Thus COW mechanism enables mechanism to delay copying of memory pages as long as possible .</a:t>
            </a:r>
          </a:p>
          <a:p>
            <a:endParaRPr lang="en-IN" dirty="0"/>
          </a:p>
        </p:txBody>
      </p:sp>
    </p:spTree>
    <p:extLst>
      <p:ext uri="{BB962C8B-B14F-4D97-AF65-F5344CB8AC3E}">
        <p14:creationId xmlns:p14="http://schemas.microsoft.com/office/powerpoint/2010/main" val="1312616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781478-1E88-47B9-B129-0FEDE7E046E4}"/>
              </a:ext>
            </a:extLst>
          </p:cNvPr>
          <p:cNvSpPr txBox="1"/>
          <p:nvPr/>
        </p:nvSpPr>
        <p:spPr>
          <a:xfrm>
            <a:off x="3917576" y="2788024"/>
            <a:ext cx="4253406" cy="7812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dirty="0"/>
              <a:t>THANK YOU !!! </a:t>
            </a:r>
          </a:p>
        </p:txBody>
      </p:sp>
    </p:spTree>
    <p:extLst>
      <p:ext uri="{BB962C8B-B14F-4D97-AF65-F5344CB8AC3E}">
        <p14:creationId xmlns:p14="http://schemas.microsoft.com/office/powerpoint/2010/main" val="1201461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a:normAutofit/>
          </a:bodyPr>
          <a:lstStyle/>
          <a:p>
            <a:r>
              <a:rPr lang="en-US" dirty="0"/>
              <a:t>Memory Management</a:t>
            </a:r>
          </a:p>
        </p:txBody>
      </p:sp>
      <p:sp>
        <p:nvSpPr>
          <p:cNvPr id="4" name="Content Placeholder 3">
            <a:extLst>
              <a:ext uri="{FF2B5EF4-FFF2-40B4-BE49-F238E27FC236}">
                <a16:creationId xmlns:a16="http://schemas.microsoft.com/office/drawing/2014/main" id="{1A4D6B4F-7FC5-42F8-B108-10189FD929CF}"/>
              </a:ext>
            </a:extLst>
          </p:cNvPr>
          <p:cNvSpPr>
            <a:spLocks noGrp="1"/>
          </p:cNvSpPr>
          <p:nvPr>
            <p:ph idx="1"/>
          </p:nvPr>
        </p:nvSpPr>
        <p:spPr/>
        <p:txBody>
          <a:bodyPr>
            <a:normAutofit fontScale="92500" lnSpcReduction="10000"/>
          </a:bodyPr>
          <a:lstStyle/>
          <a:p>
            <a:r>
              <a:rPr lang="en-US" dirty="0"/>
              <a:t>Both the Xv6 and Linux Operating Systems uses paging hardware for memory management and uses page tables.</a:t>
            </a:r>
          </a:p>
          <a:p>
            <a:r>
              <a:rPr lang="en-US" dirty="0"/>
              <a:t>Xv6 is a basic operating system with the basic features implemented and when compare to real time operating system such as Linux which have so many optimizations done and xv6  clearly lacks so many features.</a:t>
            </a:r>
          </a:p>
          <a:p>
            <a:r>
              <a:rPr lang="en-US" dirty="0"/>
              <a:t>Xv6 lacks Demand paging from disk, Shared memory, Lazy allocation, copy-on-write fork, automatically extending stacks and memory mapped files.</a:t>
            </a:r>
          </a:p>
          <a:p>
            <a:r>
              <a:rPr lang="en-US" dirty="0"/>
              <a:t>In this presentation we will discuss the strategies to implement the three features: Shared Memory , Demand Paging, Copy-on-Write(COW).</a:t>
            </a:r>
          </a:p>
          <a:p>
            <a:endParaRPr lang="en-IN" dirty="0"/>
          </a:p>
        </p:txBody>
      </p:sp>
    </p:spTree>
    <p:extLst>
      <p:ext uri="{BB962C8B-B14F-4D97-AF65-F5344CB8AC3E}">
        <p14:creationId xmlns:p14="http://schemas.microsoft.com/office/powerpoint/2010/main" val="651443823"/>
      </p:ext>
    </p:extLst>
  </p:cSld>
  <p:clrMapOvr>
    <a:masterClrMapping/>
  </p:clrMapOvr>
  <mc:AlternateContent xmlns:mc="http://schemas.openxmlformats.org/markup-compatibility/2006" xmlns:p14="http://schemas.microsoft.com/office/powerpoint/2010/main">
    <mc:Choice Requires="p14">
      <p:transition spd="slow" p14:dur="2000" advTm="8081"/>
    </mc:Choice>
    <mc:Fallback xmlns="">
      <p:transition spd="slow" advTm="808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7B25-E677-4E70-9C38-18F4E09D84D7}"/>
              </a:ext>
            </a:extLst>
          </p:cNvPr>
          <p:cNvSpPr>
            <a:spLocks noGrp="1"/>
          </p:cNvSpPr>
          <p:nvPr>
            <p:ph type="title"/>
          </p:nvPr>
        </p:nvSpPr>
        <p:spPr>
          <a:xfrm>
            <a:off x="913795" y="202095"/>
            <a:ext cx="10353762" cy="1257300"/>
          </a:xfrm>
        </p:spPr>
        <p:txBody>
          <a:bodyPr/>
          <a:lstStyle/>
          <a:p>
            <a:r>
              <a:rPr lang="en-US" dirty="0"/>
              <a:t>Shared Memory - Strategy</a:t>
            </a:r>
            <a:endParaRPr lang="en-IN" dirty="0"/>
          </a:p>
        </p:txBody>
      </p:sp>
      <p:sp>
        <p:nvSpPr>
          <p:cNvPr id="3" name="Content Placeholder 2">
            <a:extLst>
              <a:ext uri="{FF2B5EF4-FFF2-40B4-BE49-F238E27FC236}">
                <a16:creationId xmlns:a16="http://schemas.microsoft.com/office/drawing/2014/main" id="{A8DADC57-7B92-4243-B599-F02E3F3E59BC}"/>
              </a:ext>
            </a:extLst>
          </p:cNvPr>
          <p:cNvSpPr>
            <a:spLocks noGrp="1"/>
          </p:cNvSpPr>
          <p:nvPr>
            <p:ph idx="1"/>
          </p:nvPr>
        </p:nvSpPr>
        <p:spPr>
          <a:xfrm>
            <a:off x="913795" y="1738519"/>
            <a:ext cx="10595718" cy="4171950"/>
          </a:xfrm>
        </p:spPr>
        <p:txBody>
          <a:bodyPr>
            <a:normAutofit lnSpcReduction="10000"/>
          </a:bodyPr>
          <a:lstStyle/>
          <a:p>
            <a:r>
              <a:rPr lang="en-US" dirty="0"/>
              <a:t>Shared Memory is a scheme where we can share a segment of total memory to reduce the redundancy in storing the same information. This is one of the main feature in Linux which enables to share memory like libraries running a code.</a:t>
            </a:r>
          </a:p>
          <a:p>
            <a:r>
              <a:rPr lang="en-US" dirty="0"/>
              <a:t>To implement Shared memory in xv6, we will assign a unique id to a shared memory when it has been created and it is used to identify it.</a:t>
            </a:r>
          </a:p>
          <a:p>
            <a:r>
              <a:rPr lang="en-US" dirty="0"/>
              <a:t>So we will maintain a mapping from unique id to physical memory and we will implement the functions </a:t>
            </a:r>
            <a:r>
              <a:rPr lang="en-US" dirty="0" err="1"/>
              <a:t>shmget</a:t>
            </a:r>
            <a:r>
              <a:rPr lang="en-US" dirty="0"/>
              <a:t>(), </a:t>
            </a:r>
            <a:r>
              <a:rPr lang="en-US" dirty="0" err="1"/>
              <a:t>shmat</a:t>
            </a:r>
            <a:r>
              <a:rPr lang="en-US" dirty="0"/>
              <a:t>() and </a:t>
            </a:r>
            <a:r>
              <a:rPr lang="en-US" dirty="0" err="1"/>
              <a:t>shmdt</a:t>
            </a:r>
            <a:r>
              <a:rPr lang="en-US" dirty="0"/>
              <a:t>() to create a shared memory, use a existing shared memory and to detach a shared memory respectively.</a:t>
            </a:r>
          </a:p>
          <a:p>
            <a:r>
              <a:rPr lang="en-US" dirty="0"/>
              <a:t>We will directly try to add and delete and modify the corresponding page tables while implementing those functions </a:t>
            </a:r>
            <a:endParaRPr lang="en-IN" dirty="0"/>
          </a:p>
        </p:txBody>
      </p:sp>
    </p:spTree>
    <p:extLst>
      <p:ext uri="{BB962C8B-B14F-4D97-AF65-F5344CB8AC3E}">
        <p14:creationId xmlns:p14="http://schemas.microsoft.com/office/powerpoint/2010/main" val="346423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77F1-D0FD-426D-9728-016BA695BC67}"/>
              </a:ext>
            </a:extLst>
          </p:cNvPr>
          <p:cNvSpPr>
            <a:spLocks noGrp="1"/>
          </p:cNvSpPr>
          <p:nvPr>
            <p:ph type="title"/>
          </p:nvPr>
        </p:nvSpPr>
        <p:spPr>
          <a:xfrm>
            <a:off x="913795" y="71717"/>
            <a:ext cx="10353762" cy="1257300"/>
          </a:xfrm>
        </p:spPr>
        <p:txBody>
          <a:bodyPr/>
          <a:lstStyle/>
          <a:p>
            <a:r>
              <a:rPr lang="en-US" dirty="0"/>
              <a:t>Implementation – </a:t>
            </a:r>
            <a:r>
              <a:rPr lang="en-US" dirty="0" err="1"/>
              <a:t>shmget</a:t>
            </a:r>
            <a:r>
              <a:rPr lang="en-US" dirty="0"/>
              <a:t>()</a:t>
            </a:r>
            <a:endParaRPr lang="en-IN" dirty="0"/>
          </a:p>
        </p:txBody>
      </p:sp>
      <p:sp>
        <p:nvSpPr>
          <p:cNvPr id="3" name="Content Placeholder 2">
            <a:extLst>
              <a:ext uri="{FF2B5EF4-FFF2-40B4-BE49-F238E27FC236}">
                <a16:creationId xmlns:a16="http://schemas.microsoft.com/office/drawing/2014/main" id="{5ECC5B85-734C-4ED3-8462-8ACDE7C9B9CE}"/>
              </a:ext>
            </a:extLst>
          </p:cNvPr>
          <p:cNvSpPr>
            <a:spLocks noGrp="1"/>
          </p:cNvSpPr>
          <p:nvPr>
            <p:ph idx="1"/>
          </p:nvPr>
        </p:nvSpPr>
        <p:spPr>
          <a:xfrm>
            <a:off x="851042" y="1329017"/>
            <a:ext cx="11215452" cy="5009030"/>
          </a:xfrm>
        </p:spPr>
        <p:txBody>
          <a:bodyPr>
            <a:normAutofit lnSpcReduction="10000"/>
          </a:bodyPr>
          <a:lstStyle/>
          <a:p>
            <a:r>
              <a:rPr lang="en-US" dirty="0"/>
              <a:t>First to create a shared memory we will use </a:t>
            </a:r>
            <a:r>
              <a:rPr lang="en-US" dirty="0" err="1"/>
              <a:t>shmget</a:t>
            </a:r>
            <a:r>
              <a:rPr lang="en-US" dirty="0"/>
              <a:t>() function and the process is creating shared memory is known as server.</a:t>
            </a:r>
          </a:p>
          <a:p>
            <a:endParaRPr lang="en-IN" dirty="0"/>
          </a:p>
          <a:p>
            <a:endParaRPr lang="en-IN" dirty="0"/>
          </a:p>
          <a:p>
            <a:r>
              <a:rPr lang="en-IN" dirty="0"/>
              <a:t>Define struct key with parameters </a:t>
            </a:r>
            <a:r>
              <a:rPr lang="en-IN" dirty="0" err="1"/>
              <a:t>phy_addr</a:t>
            </a:r>
            <a:r>
              <a:rPr lang="en-IN" dirty="0"/>
              <a:t>, pages, valid bits.</a:t>
            </a:r>
          </a:p>
          <a:p>
            <a:r>
              <a:rPr lang="en-IN" dirty="0"/>
              <a:t>Call </a:t>
            </a:r>
            <a:r>
              <a:rPr lang="en-IN" dirty="0" err="1"/>
              <a:t>kalloc</a:t>
            </a:r>
            <a:r>
              <a:rPr lang="en-IN" dirty="0"/>
              <a:t>() function, get memory and store all the attributes key[id].</a:t>
            </a:r>
          </a:p>
          <a:p>
            <a:r>
              <a:rPr lang="en-IN" dirty="0"/>
              <a:t>Assign id for creation and use counter and increase one every time.</a:t>
            </a:r>
          </a:p>
          <a:p>
            <a:r>
              <a:rPr lang="en-IN" dirty="0"/>
              <a:t>Update the corresponding process page table entry by mapping a virtual page from top to created physical memory. Return 1 0n success else 0.</a:t>
            </a:r>
          </a:p>
          <a:p>
            <a:r>
              <a:rPr lang="en-IN" dirty="0"/>
              <a:t>Decrease the virtual space for the process by key[id]-&gt;</a:t>
            </a:r>
            <a:r>
              <a:rPr lang="en-IN" dirty="0" err="1"/>
              <a:t>num_pages</a:t>
            </a:r>
            <a:r>
              <a:rPr lang="en-IN" dirty="0"/>
              <a:t> and set key[id]-&gt;valid bit.</a:t>
            </a:r>
          </a:p>
          <a:p>
            <a:pPr marL="36900" indent="0">
              <a:buNone/>
            </a:pPr>
            <a:endParaRPr lang="en-IN" dirty="0"/>
          </a:p>
          <a:p>
            <a:endParaRPr lang="en-IN" dirty="0"/>
          </a:p>
        </p:txBody>
      </p:sp>
      <p:sp>
        <p:nvSpPr>
          <p:cNvPr id="4" name="Rectangle 3">
            <a:extLst>
              <a:ext uri="{FF2B5EF4-FFF2-40B4-BE49-F238E27FC236}">
                <a16:creationId xmlns:a16="http://schemas.microsoft.com/office/drawing/2014/main" id="{1B70B8DF-770A-4236-B49C-43D9026EDD7F}"/>
              </a:ext>
            </a:extLst>
          </p:cNvPr>
          <p:cNvSpPr/>
          <p:nvPr/>
        </p:nvSpPr>
        <p:spPr>
          <a:xfrm>
            <a:off x="1505768" y="2170997"/>
            <a:ext cx="1855694" cy="98611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Process A</a:t>
            </a:r>
            <a:r>
              <a:rPr lang="en-US" b="1" dirty="0">
                <a:ln w="22225">
                  <a:solidFill>
                    <a:schemeClr val="accent2"/>
                  </a:solidFill>
                  <a:prstDash val="solid"/>
                </a:ln>
                <a:solidFill>
                  <a:schemeClr val="accent2">
                    <a:lumMod val="40000"/>
                    <a:lumOff val="60000"/>
                  </a:schemeClr>
                </a:solidFill>
              </a:rPr>
              <a:t> </a:t>
            </a:r>
            <a:r>
              <a:rPr lang="en-US" dirty="0">
                <a:solidFill>
                  <a:schemeClr val="tx1"/>
                </a:solidFill>
              </a:rPr>
              <a:t>server</a:t>
            </a:r>
            <a:endParaRPr lang="en-IN" dirty="0">
              <a:solidFill>
                <a:schemeClr val="bg1"/>
              </a:solidFill>
            </a:endParaRPr>
          </a:p>
        </p:txBody>
      </p:sp>
      <p:sp>
        <p:nvSpPr>
          <p:cNvPr id="5" name="Rectangle 4">
            <a:extLst>
              <a:ext uri="{FF2B5EF4-FFF2-40B4-BE49-F238E27FC236}">
                <a16:creationId xmlns:a16="http://schemas.microsoft.com/office/drawing/2014/main" id="{68CB1C7A-7DAA-42BA-B1E8-15BDB38BF964}"/>
              </a:ext>
            </a:extLst>
          </p:cNvPr>
          <p:cNvSpPr/>
          <p:nvPr/>
        </p:nvSpPr>
        <p:spPr>
          <a:xfrm>
            <a:off x="7664823" y="2179894"/>
            <a:ext cx="2501153" cy="9861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Shared memory segment (</a:t>
            </a:r>
            <a:r>
              <a:rPr lang="en-US" dirty="0" err="1"/>
              <a:t>shid</a:t>
            </a:r>
            <a:r>
              <a:rPr lang="en-US" dirty="0"/>
              <a:t>)</a:t>
            </a:r>
            <a:endParaRPr lang="en-IN" dirty="0"/>
          </a:p>
        </p:txBody>
      </p:sp>
      <p:cxnSp>
        <p:nvCxnSpPr>
          <p:cNvPr id="7" name="Straight Arrow Connector 6">
            <a:extLst>
              <a:ext uri="{FF2B5EF4-FFF2-40B4-BE49-F238E27FC236}">
                <a16:creationId xmlns:a16="http://schemas.microsoft.com/office/drawing/2014/main" id="{5E331B07-49B3-41D7-9E65-4EEFF51E2F26}"/>
              </a:ext>
            </a:extLst>
          </p:cNvPr>
          <p:cNvCxnSpPr>
            <a:cxnSpLocks/>
            <a:stCxn id="4" idx="3"/>
            <a:endCxn id="5" idx="1"/>
          </p:cNvCxnSpPr>
          <p:nvPr/>
        </p:nvCxnSpPr>
        <p:spPr>
          <a:xfrm>
            <a:off x="3361462" y="2664056"/>
            <a:ext cx="4303361" cy="88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3F7E138-02C0-4EB1-9D4F-4C8360AB3153}"/>
              </a:ext>
            </a:extLst>
          </p:cNvPr>
          <p:cNvSpPr txBox="1"/>
          <p:nvPr/>
        </p:nvSpPr>
        <p:spPr>
          <a:xfrm>
            <a:off x="3361462" y="2263151"/>
            <a:ext cx="4437529" cy="646331"/>
          </a:xfrm>
          <a:prstGeom prst="rect">
            <a:avLst/>
          </a:prstGeom>
          <a:noFill/>
        </p:spPr>
        <p:txBody>
          <a:bodyPr wrap="square" rtlCol="0">
            <a:spAutoFit/>
          </a:bodyPr>
          <a:lstStyle/>
          <a:p>
            <a:r>
              <a:rPr lang="en-IN" sz="1800" b="0" i="0" u="none" strike="noStrike" dirty="0" err="1">
                <a:solidFill>
                  <a:srgbClr val="008A05"/>
                </a:solidFill>
                <a:effectLst/>
                <a:latin typeface="Proxima Nova"/>
              </a:rPr>
              <a:t>shmget</a:t>
            </a:r>
            <a:r>
              <a:rPr lang="en-IN" sz="1800" b="0" i="0" u="none" strike="noStrike" dirty="0">
                <a:solidFill>
                  <a:srgbClr val="008A05"/>
                </a:solidFill>
                <a:effectLst/>
                <a:latin typeface="Proxima Nova"/>
              </a:rPr>
              <a:t>(int id, int </a:t>
            </a:r>
            <a:r>
              <a:rPr lang="en-IN" sz="1800" b="0" i="0" u="none" strike="noStrike" dirty="0" err="1">
                <a:solidFill>
                  <a:srgbClr val="008A05"/>
                </a:solidFill>
                <a:effectLst/>
                <a:latin typeface="Proxima Nova"/>
              </a:rPr>
              <a:t>num_pages,int</a:t>
            </a:r>
            <a:r>
              <a:rPr lang="en-IN" sz="1800" b="0" i="0" u="none" strike="noStrike" dirty="0">
                <a:solidFill>
                  <a:srgbClr val="008A05"/>
                </a:solidFill>
                <a:effectLst/>
                <a:latin typeface="Proxima Nova"/>
              </a:rPr>
              <a:t> flags)</a:t>
            </a:r>
            <a:endParaRPr lang="en-IN" b="1" dirty="0">
              <a:effectLst/>
            </a:endParaRPr>
          </a:p>
          <a:p>
            <a:endParaRPr lang="en-IN" dirty="0"/>
          </a:p>
        </p:txBody>
      </p:sp>
    </p:spTree>
    <p:extLst>
      <p:ext uri="{BB962C8B-B14F-4D97-AF65-F5344CB8AC3E}">
        <p14:creationId xmlns:p14="http://schemas.microsoft.com/office/powerpoint/2010/main" val="37301274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77F1-D0FD-426D-9728-016BA695BC67}"/>
              </a:ext>
            </a:extLst>
          </p:cNvPr>
          <p:cNvSpPr>
            <a:spLocks noGrp="1"/>
          </p:cNvSpPr>
          <p:nvPr>
            <p:ph type="title"/>
          </p:nvPr>
        </p:nvSpPr>
        <p:spPr>
          <a:xfrm>
            <a:off x="839555" y="286032"/>
            <a:ext cx="10353762" cy="1257300"/>
          </a:xfrm>
        </p:spPr>
        <p:txBody>
          <a:bodyPr/>
          <a:lstStyle/>
          <a:p>
            <a:r>
              <a:rPr lang="en-US" dirty="0"/>
              <a:t> Implementation - </a:t>
            </a:r>
            <a:r>
              <a:rPr lang="en-US" dirty="0" err="1"/>
              <a:t>shmat</a:t>
            </a:r>
            <a:r>
              <a:rPr lang="en-US" dirty="0"/>
              <a:t>()</a:t>
            </a:r>
            <a:endParaRPr lang="en-IN" dirty="0"/>
          </a:p>
        </p:txBody>
      </p:sp>
      <p:sp>
        <p:nvSpPr>
          <p:cNvPr id="3" name="Content Placeholder 2">
            <a:extLst>
              <a:ext uri="{FF2B5EF4-FFF2-40B4-BE49-F238E27FC236}">
                <a16:creationId xmlns:a16="http://schemas.microsoft.com/office/drawing/2014/main" id="{5ECC5B85-734C-4ED3-8462-8ACDE7C9B9CE}"/>
              </a:ext>
            </a:extLst>
          </p:cNvPr>
          <p:cNvSpPr>
            <a:spLocks noGrp="1"/>
          </p:cNvSpPr>
          <p:nvPr>
            <p:ph idx="1"/>
          </p:nvPr>
        </p:nvSpPr>
        <p:spPr>
          <a:xfrm>
            <a:off x="820203" y="1647825"/>
            <a:ext cx="11131408" cy="4819650"/>
          </a:xfrm>
        </p:spPr>
        <p:txBody>
          <a:bodyPr/>
          <a:lstStyle/>
          <a:p>
            <a:r>
              <a:rPr lang="en-US" dirty="0"/>
              <a:t>The process requesting a existing shared memory is called client.</a:t>
            </a:r>
          </a:p>
          <a:p>
            <a:endParaRPr lang="en-US" dirty="0"/>
          </a:p>
          <a:p>
            <a:endParaRPr lang="en-US" dirty="0"/>
          </a:p>
          <a:p>
            <a:r>
              <a:rPr lang="en-US" dirty="0"/>
              <a:t>Process requests shared memory segment with its id.</a:t>
            </a:r>
          </a:p>
          <a:p>
            <a:r>
              <a:rPr lang="en-US" dirty="0"/>
              <a:t>We will find the </a:t>
            </a:r>
            <a:r>
              <a:rPr lang="en-US" dirty="0" err="1"/>
              <a:t>phy_addr</a:t>
            </a:r>
            <a:r>
              <a:rPr lang="en-US" dirty="0"/>
              <a:t> by accessing key[id]-&gt;</a:t>
            </a:r>
            <a:r>
              <a:rPr lang="en-US" dirty="0" err="1"/>
              <a:t>phy_addr</a:t>
            </a:r>
            <a:r>
              <a:rPr lang="en-US" dirty="0"/>
              <a:t>.</a:t>
            </a:r>
          </a:p>
          <a:p>
            <a:r>
              <a:rPr lang="en-US" dirty="0"/>
              <a:t>Update the processes page table entry with a virtual address at top of its virtual address space to the corresponding physical address.</a:t>
            </a:r>
          </a:p>
          <a:p>
            <a:r>
              <a:rPr lang="en-US" dirty="0"/>
              <a:t>Decrease the available virtual address space of process by key[id]-&gt;</a:t>
            </a:r>
            <a:r>
              <a:rPr lang="en-US" dirty="0" err="1"/>
              <a:t>num_pages</a:t>
            </a:r>
            <a:r>
              <a:rPr lang="en-US" dirty="0"/>
              <a:t>.</a:t>
            </a:r>
          </a:p>
          <a:p>
            <a:r>
              <a:rPr lang="en-US" dirty="0"/>
              <a:t>Return the assigned virtual address.</a:t>
            </a:r>
          </a:p>
          <a:p>
            <a:endParaRPr lang="en-US" dirty="0"/>
          </a:p>
          <a:p>
            <a:endParaRPr lang="en-US" dirty="0"/>
          </a:p>
          <a:p>
            <a:endParaRPr lang="en-US" dirty="0"/>
          </a:p>
        </p:txBody>
      </p:sp>
      <p:sp>
        <p:nvSpPr>
          <p:cNvPr id="4" name="Rectangle 3">
            <a:extLst>
              <a:ext uri="{FF2B5EF4-FFF2-40B4-BE49-F238E27FC236}">
                <a16:creationId xmlns:a16="http://schemas.microsoft.com/office/drawing/2014/main" id="{AFF65733-5796-4DD3-976D-F14A1C1A3BBF}"/>
              </a:ext>
            </a:extLst>
          </p:cNvPr>
          <p:cNvSpPr/>
          <p:nvPr/>
        </p:nvSpPr>
        <p:spPr>
          <a:xfrm>
            <a:off x="937757" y="2160720"/>
            <a:ext cx="1730188" cy="97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 B client</a:t>
            </a:r>
            <a:endParaRPr lang="en-IN" dirty="0"/>
          </a:p>
        </p:txBody>
      </p:sp>
      <p:sp>
        <p:nvSpPr>
          <p:cNvPr id="5" name="Rectangle 4">
            <a:extLst>
              <a:ext uri="{FF2B5EF4-FFF2-40B4-BE49-F238E27FC236}">
                <a16:creationId xmlns:a16="http://schemas.microsoft.com/office/drawing/2014/main" id="{6D4D91CA-292A-405B-92B8-179A2AEBC256}"/>
              </a:ext>
            </a:extLst>
          </p:cNvPr>
          <p:cNvSpPr/>
          <p:nvPr/>
        </p:nvSpPr>
        <p:spPr>
          <a:xfrm>
            <a:off x="9891118" y="2160720"/>
            <a:ext cx="1990165" cy="97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 A server</a:t>
            </a:r>
            <a:endParaRPr lang="en-IN" dirty="0"/>
          </a:p>
        </p:txBody>
      </p:sp>
      <p:sp>
        <p:nvSpPr>
          <p:cNvPr id="6" name="Rectangle 5">
            <a:extLst>
              <a:ext uri="{FF2B5EF4-FFF2-40B4-BE49-F238E27FC236}">
                <a16:creationId xmlns:a16="http://schemas.microsoft.com/office/drawing/2014/main" id="{5E2742C0-369E-48A0-9216-4962C6A7C7AE}"/>
              </a:ext>
            </a:extLst>
          </p:cNvPr>
          <p:cNvSpPr/>
          <p:nvPr/>
        </p:nvSpPr>
        <p:spPr>
          <a:xfrm>
            <a:off x="4867903" y="2160721"/>
            <a:ext cx="2330824" cy="97715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Shared memory segment</a:t>
            </a:r>
            <a:endParaRPr lang="en-IN" dirty="0"/>
          </a:p>
        </p:txBody>
      </p:sp>
      <p:cxnSp>
        <p:nvCxnSpPr>
          <p:cNvPr id="8" name="Straight Arrow Connector 7">
            <a:extLst>
              <a:ext uri="{FF2B5EF4-FFF2-40B4-BE49-F238E27FC236}">
                <a16:creationId xmlns:a16="http://schemas.microsoft.com/office/drawing/2014/main" id="{581EA034-D19A-41EF-8A78-1DB2C31CFC22}"/>
              </a:ext>
            </a:extLst>
          </p:cNvPr>
          <p:cNvCxnSpPr>
            <a:stCxn id="4" idx="3"/>
            <a:endCxn id="6" idx="1"/>
          </p:cNvCxnSpPr>
          <p:nvPr/>
        </p:nvCxnSpPr>
        <p:spPr>
          <a:xfrm>
            <a:off x="2667945" y="2649297"/>
            <a:ext cx="21999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A80BA4A-C2D5-4E14-B8FF-D249411BDB03}"/>
              </a:ext>
            </a:extLst>
          </p:cNvPr>
          <p:cNvCxnSpPr>
            <a:stCxn id="5" idx="1"/>
            <a:endCxn id="6" idx="3"/>
          </p:cNvCxnSpPr>
          <p:nvPr/>
        </p:nvCxnSpPr>
        <p:spPr>
          <a:xfrm flipH="1">
            <a:off x="7198727" y="2649297"/>
            <a:ext cx="2692391" cy="0"/>
          </a:xfrm>
          <a:prstGeom prst="straightConnector1">
            <a:avLst/>
          </a:prstGeom>
          <a:ln>
            <a:solidFill>
              <a:schemeClr val="accent1">
                <a:shade val="90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63761C9-871F-4BE3-911E-2FE0D9A732FC}"/>
              </a:ext>
            </a:extLst>
          </p:cNvPr>
          <p:cNvSpPr txBox="1"/>
          <p:nvPr/>
        </p:nvSpPr>
        <p:spPr>
          <a:xfrm>
            <a:off x="7560294" y="2279964"/>
            <a:ext cx="2330824" cy="369332"/>
          </a:xfrm>
          <a:prstGeom prst="rect">
            <a:avLst/>
          </a:prstGeom>
          <a:noFill/>
        </p:spPr>
        <p:txBody>
          <a:bodyPr wrap="square" rtlCol="0">
            <a:spAutoFit/>
          </a:bodyPr>
          <a:lstStyle/>
          <a:p>
            <a:r>
              <a:rPr lang="en-IN" sz="1800" b="0" i="0" u="none" strike="noStrike" dirty="0">
                <a:solidFill>
                  <a:srgbClr val="008A05"/>
                </a:solidFill>
                <a:effectLst/>
                <a:latin typeface="Proxima Nova"/>
              </a:rPr>
              <a:t>int </a:t>
            </a:r>
            <a:r>
              <a:rPr lang="en-IN" sz="1800" b="0" i="0" u="none" strike="noStrike" dirty="0" err="1">
                <a:solidFill>
                  <a:srgbClr val="008A05"/>
                </a:solidFill>
                <a:effectLst/>
                <a:latin typeface="Proxima Nova"/>
              </a:rPr>
              <a:t>shmat</a:t>
            </a:r>
            <a:r>
              <a:rPr lang="en-IN" sz="1800" b="0" i="0" u="none" strike="noStrike" dirty="0">
                <a:solidFill>
                  <a:srgbClr val="008A05"/>
                </a:solidFill>
                <a:effectLst/>
                <a:latin typeface="Proxima Nova"/>
              </a:rPr>
              <a:t>(int id)</a:t>
            </a:r>
            <a:endParaRPr lang="en-IN" dirty="0"/>
          </a:p>
        </p:txBody>
      </p:sp>
    </p:spTree>
    <p:extLst>
      <p:ext uri="{BB962C8B-B14F-4D97-AF65-F5344CB8AC3E}">
        <p14:creationId xmlns:p14="http://schemas.microsoft.com/office/powerpoint/2010/main" val="867655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066E5-6939-43B7-BEEB-2CA5FCDEF508}"/>
              </a:ext>
            </a:extLst>
          </p:cNvPr>
          <p:cNvSpPr>
            <a:spLocks noGrp="1"/>
          </p:cNvSpPr>
          <p:nvPr>
            <p:ph type="title"/>
          </p:nvPr>
        </p:nvSpPr>
        <p:spPr>
          <a:xfrm>
            <a:off x="913795" y="438151"/>
            <a:ext cx="10353762" cy="1257300"/>
          </a:xfrm>
        </p:spPr>
        <p:txBody>
          <a:bodyPr/>
          <a:lstStyle/>
          <a:p>
            <a:r>
              <a:rPr lang="en-US" dirty="0"/>
              <a:t>Implementation – </a:t>
            </a:r>
            <a:r>
              <a:rPr lang="en-US" dirty="0" err="1"/>
              <a:t>shmdt</a:t>
            </a:r>
            <a:r>
              <a:rPr lang="en-US" dirty="0"/>
              <a:t>()</a:t>
            </a:r>
            <a:endParaRPr lang="en-IN" dirty="0"/>
          </a:p>
        </p:txBody>
      </p:sp>
      <p:sp>
        <p:nvSpPr>
          <p:cNvPr id="3" name="Content Placeholder 2">
            <a:extLst>
              <a:ext uri="{FF2B5EF4-FFF2-40B4-BE49-F238E27FC236}">
                <a16:creationId xmlns:a16="http://schemas.microsoft.com/office/drawing/2014/main" id="{659A2C21-D57D-43FC-885E-1244FE8EB083}"/>
              </a:ext>
            </a:extLst>
          </p:cNvPr>
          <p:cNvSpPr>
            <a:spLocks noGrp="1"/>
          </p:cNvSpPr>
          <p:nvPr>
            <p:ph idx="1"/>
          </p:nvPr>
        </p:nvSpPr>
        <p:spPr>
          <a:xfrm>
            <a:off x="913795" y="1962150"/>
            <a:ext cx="10497155" cy="4200525"/>
          </a:xfrm>
        </p:spPr>
        <p:txBody>
          <a:bodyPr/>
          <a:lstStyle/>
          <a:p>
            <a:r>
              <a:rPr lang="en-US" dirty="0"/>
              <a:t>After completing the usage process may call </a:t>
            </a:r>
            <a:r>
              <a:rPr lang="en-US" dirty="0" err="1"/>
              <a:t>shmdt</a:t>
            </a:r>
            <a:r>
              <a:rPr lang="en-US" dirty="0"/>
              <a:t>() to detach the shared memory.</a:t>
            </a:r>
          </a:p>
          <a:p>
            <a:r>
              <a:rPr lang="en-US" dirty="0"/>
              <a:t>We will store the virtual address returned by </a:t>
            </a:r>
            <a:r>
              <a:rPr lang="en-US" dirty="0" err="1"/>
              <a:t>shmat</a:t>
            </a:r>
            <a:r>
              <a:rPr lang="en-US" dirty="0"/>
              <a:t>() function , pass it as parameter.</a:t>
            </a:r>
          </a:p>
          <a:p>
            <a:r>
              <a:rPr lang="en-US" dirty="0"/>
              <a:t>Go through page table of process and find the given virtual address.</a:t>
            </a:r>
          </a:p>
          <a:p>
            <a:r>
              <a:rPr lang="en-US" dirty="0"/>
              <a:t>Make the valid bit to 0.</a:t>
            </a:r>
          </a:p>
          <a:p>
            <a:pPr marL="36900" indent="0">
              <a:buNone/>
            </a:pPr>
            <a:endParaRPr lang="en-US" dirty="0"/>
          </a:p>
          <a:p>
            <a:endParaRPr lang="en-IN" dirty="0"/>
          </a:p>
        </p:txBody>
      </p:sp>
      <p:sp>
        <p:nvSpPr>
          <p:cNvPr id="4" name="Rectangle 3">
            <a:extLst>
              <a:ext uri="{FF2B5EF4-FFF2-40B4-BE49-F238E27FC236}">
                <a16:creationId xmlns:a16="http://schemas.microsoft.com/office/drawing/2014/main" id="{70C765C3-230B-401C-AD05-D4CBE376D957}"/>
              </a:ext>
            </a:extLst>
          </p:cNvPr>
          <p:cNvSpPr/>
          <p:nvPr/>
        </p:nvSpPr>
        <p:spPr>
          <a:xfrm>
            <a:off x="1613647" y="4365812"/>
            <a:ext cx="1748117" cy="1129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 B </a:t>
            </a:r>
            <a:endParaRPr lang="en-IN" dirty="0"/>
          </a:p>
        </p:txBody>
      </p:sp>
      <p:sp>
        <p:nvSpPr>
          <p:cNvPr id="5" name="Rectangle 4">
            <a:extLst>
              <a:ext uri="{FF2B5EF4-FFF2-40B4-BE49-F238E27FC236}">
                <a16:creationId xmlns:a16="http://schemas.microsoft.com/office/drawing/2014/main" id="{6F561FCB-2E24-495B-ADB0-E3EBD3DBEAF4}"/>
              </a:ext>
            </a:extLst>
          </p:cNvPr>
          <p:cNvSpPr/>
          <p:nvPr/>
        </p:nvSpPr>
        <p:spPr>
          <a:xfrm>
            <a:off x="7082118" y="4365812"/>
            <a:ext cx="2151529" cy="112955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Shared memory segment</a:t>
            </a:r>
            <a:endParaRPr lang="en-IN" dirty="0"/>
          </a:p>
        </p:txBody>
      </p:sp>
      <p:cxnSp>
        <p:nvCxnSpPr>
          <p:cNvPr id="7" name="Straight Arrow Connector 6">
            <a:extLst>
              <a:ext uri="{FF2B5EF4-FFF2-40B4-BE49-F238E27FC236}">
                <a16:creationId xmlns:a16="http://schemas.microsoft.com/office/drawing/2014/main" id="{9B8B3622-919D-4CC7-B59C-D892C66B9C38}"/>
              </a:ext>
            </a:extLst>
          </p:cNvPr>
          <p:cNvCxnSpPr>
            <a:cxnSpLocks/>
            <a:stCxn id="4" idx="3"/>
            <a:endCxn id="5" idx="1"/>
          </p:cNvCxnSpPr>
          <p:nvPr/>
        </p:nvCxnSpPr>
        <p:spPr>
          <a:xfrm>
            <a:off x="3361764" y="4930589"/>
            <a:ext cx="37203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92519208-F104-4A76-9309-535ED650C658}"/>
              </a:ext>
            </a:extLst>
          </p:cNvPr>
          <p:cNvSpPr txBox="1"/>
          <p:nvPr/>
        </p:nvSpPr>
        <p:spPr>
          <a:xfrm>
            <a:off x="3639671" y="4561256"/>
            <a:ext cx="2581836" cy="369332"/>
          </a:xfrm>
          <a:prstGeom prst="rect">
            <a:avLst/>
          </a:prstGeom>
          <a:noFill/>
        </p:spPr>
        <p:txBody>
          <a:bodyPr wrap="square" rtlCol="0">
            <a:spAutoFit/>
          </a:bodyPr>
          <a:lstStyle/>
          <a:p>
            <a:r>
              <a:rPr lang="en-IN" sz="1800" b="0" i="0" u="none" strike="noStrike" dirty="0">
                <a:solidFill>
                  <a:srgbClr val="008A05"/>
                </a:solidFill>
                <a:effectLst/>
                <a:latin typeface="Proxima Nova"/>
              </a:rPr>
              <a:t>int </a:t>
            </a:r>
            <a:r>
              <a:rPr lang="en-IN" sz="1800" b="0" i="0" u="none" strike="noStrike" dirty="0" err="1">
                <a:solidFill>
                  <a:srgbClr val="008A05"/>
                </a:solidFill>
                <a:effectLst/>
                <a:latin typeface="Proxima Nova"/>
              </a:rPr>
              <a:t>shmdt</a:t>
            </a:r>
            <a:r>
              <a:rPr lang="en-IN" sz="1800" b="0" i="0" u="none" strike="noStrike" dirty="0">
                <a:solidFill>
                  <a:srgbClr val="008A05"/>
                </a:solidFill>
                <a:effectLst/>
                <a:latin typeface="Proxima Nova"/>
              </a:rPr>
              <a:t>(int </a:t>
            </a:r>
            <a:r>
              <a:rPr lang="en-IN" sz="1800" b="0" i="0" u="none" strike="noStrike" dirty="0" err="1">
                <a:solidFill>
                  <a:srgbClr val="008A05"/>
                </a:solidFill>
                <a:effectLst/>
                <a:latin typeface="Proxima Nova"/>
              </a:rPr>
              <a:t>shmaddr</a:t>
            </a:r>
            <a:r>
              <a:rPr lang="en-IN" sz="1800" b="0" i="0" u="none" strike="noStrike" dirty="0">
                <a:solidFill>
                  <a:srgbClr val="008A05"/>
                </a:solidFill>
                <a:effectLst/>
                <a:latin typeface="Proxima Nova"/>
              </a:rPr>
              <a:t>)</a:t>
            </a:r>
            <a:endParaRPr lang="en-IN" dirty="0"/>
          </a:p>
        </p:txBody>
      </p:sp>
      <p:sp>
        <p:nvSpPr>
          <p:cNvPr id="14" name="Multiplication Sign 13">
            <a:extLst>
              <a:ext uri="{FF2B5EF4-FFF2-40B4-BE49-F238E27FC236}">
                <a16:creationId xmlns:a16="http://schemas.microsoft.com/office/drawing/2014/main" id="{1B96BBFB-14A6-4C36-B699-A8106B139CAA}"/>
              </a:ext>
            </a:extLst>
          </p:cNvPr>
          <p:cNvSpPr/>
          <p:nvPr/>
        </p:nvSpPr>
        <p:spPr>
          <a:xfrm>
            <a:off x="6311153" y="4703785"/>
            <a:ext cx="439271" cy="453605"/>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13743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69417-2F4C-4509-B319-5F0595A212FB}"/>
              </a:ext>
            </a:extLst>
          </p:cNvPr>
          <p:cNvSpPr>
            <a:spLocks noGrp="1"/>
          </p:cNvSpPr>
          <p:nvPr>
            <p:ph type="title"/>
          </p:nvPr>
        </p:nvSpPr>
        <p:spPr>
          <a:xfrm>
            <a:off x="913795" y="560730"/>
            <a:ext cx="10353762" cy="1257300"/>
          </a:xfrm>
        </p:spPr>
        <p:txBody>
          <a:bodyPr/>
          <a:lstStyle/>
          <a:p>
            <a:r>
              <a:rPr lang="en-US" dirty="0"/>
              <a:t>Demand Paging – Strategy</a:t>
            </a:r>
            <a:endParaRPr lang="en-IN" dirty="0"/>
          </a:p>
        </p:txBody>
      </p:sp>
      <p:sp>
        <p:nvSpPr>
          <p:cNvPr id="3" name="Content Placeholder 2">
            <a:extLst>
              <a:ext uri="{FF2B5EF4-FFF2-40B4-BE49-F238E27FC236}">
                <a16:creationId xmlns:a16="http://schemas.microsoft.com/office/drawing/2014/main" id="{30A9F7B7-0E0E-4301-9DF5-343E7F8F4339}"/>
              </a:ext>
            </a:extLst>
          </p:cNvPr>
          <p:cNvSpPr>
            <a:spLocks noGrp="1"/>
          </p:cNvSpPr>
          <p:nvPr>
            <p:ph idx="1"/>
          </p:nvPr>
        </p:nvSpPr>
        <p:spPr>
          <a:xfrm>
            <a:off x="913795" y="2143250"/>
            <a:ext cx="10353762" cy="3714749"/>
          </a:xfrm>
        </p:spPr>
        <p:txBody>
          <a:bodyPr>
            <a:normAutofit fontScale="92500" lnSpcReduction="10000"/>
          </a:bodyPr>
          <a:lstStyle/>
          <a:p>
            <a:r>
              <a:rPr lang="en-US" dirty="0"/>
              <a:t>Demand Paging, as the name suggests that we bring the required pages whenever there is only demand for that page.</a:t>
            </a:r>
          </a:p>
          <a:p>
            <a:r>
              <a:rPr lang="en-US" dirty="0"/>
              <a:t>Used in Linux ,so that instead of keeping all the pages related to a process in memory </a:t>
            </a:r>
          </a:p>
          <a:p>
            <a:r>
              <a:rPr lang="en-US" dirty="0"/>
              <a:t>We wouldn’t be allocating the pages when requested and executing some instruction and the page may not be available &amp; causes a page fault and now we have to handle it.</a:t>
            </a:r>
          </a:p>
          <a:p>
            <a:r>
              <a:rPr lang="en-US" dirty="0"/>
              <a:t>When a page fault occurs we will try to allocate memory and if there is no free frame available we will swap out a frame and make a free space for it.</a:t>
            </a:r>
          </a:p>
          <a:p>
            <a:r>
              <a:rPr lang="en-US" dirty="0"/>
              <a:t>To select a victim frame we will use enhanced second chance LRU algorithm which is used in Linux.</a:t>
            </a:r>
          </a:p>
          <a:p>
            <a:endParaRPr lang="en-US" dirty="0"/>
          </a:p>
          <a:p>
            <a:endParaRPr lang="en-US" dirty="0"/>
          </a:p>
        </p:txBody>
      </p:sp>
    </p:spTree>
    <p:extLst>
      <p:ext uri="{BB962C8B-B14F-4D97-AF65-F5344CB8AC3E}">
        <p14:creationId xmlns:p14="http://schemas.microsoft.com/office/powerpoint/2010/main" val="32969320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77F1-D0FD-426D-9728-016BA695BC67}"/>
              </a:ext>
            </a:extLst>
          </p:cNvPr>
          <p:cNvSpPr>
            <a:spLocks noGrp="1"/>
          </p:cNvSpPr>
          <p:nvPr>
            <p:ph type="title"/>
          </p:nvPr>
        </p:nvSpPr>
        <p:spPr>
          <a:xfrm>
            <a:off x="913794" y="233082"/>
            <a:ext cx="10353762" cy="1257300"/>
          </a:xfrm>
        </p:spPr>
        <p:txBody>
          <a:bodyPr/>
          <a:lstStyle/>
          <a:p>
            <a:r>
              <a:rPr lang="en-US" dirty="0"/>
              <a:t>Demand Paging Implementation</a:t>
            </a:r>
            <a:endParaRPr lang="en-IN" dirty="0"/>
          </a:p>
        </p:txBody>
      </p:sp>
      <p:sp>
        <p:nvSpPr>
          <p:cNvPr id="3" name="Content Placeholder 2">
            <a:extLst>
              <a:ext uri="{FF2B5EF4-FFF2-40B4-BE49-F238E27FC236}">
                <a16:creationId xmlns:a16="http://schemas.microsoft.com/office/drawing/2014/main" id="{5ECC5B85-734C-4ED3-8462-8ACDE7C9B9CE}"/>
              </a:ext>
            </a:extLst>
          </p:cNvPr>
          <p:cNvSpPr>
            <a:spLocks noGrp="1"/>
          </p:cNvSpPr>
          <p:nvPr>
            <p:ph idx="1"/>
          </p:nvPr>
        </p:nvSpPr>
        <p:spPr>
          <a:xfrm>
            <a:off x="913794" y="1843368"/>
            <a:ext cx="11107877" cy="4907056"/>
          </a:xfrm>
        </p:spPr>
        <p:txBody>
          <a:bodyPr>
            <a:normAutofit/>
          </a:bodyPr>
          <a:lstStyle/>
          <a:p>
            <a:r>
              <a:rPr lang="en-US" dirty="0"/>
              <a:t>When process wants to increase memory it calls – </a:t>
            </a:r>
            <a:r>
              <a:rPr lang="en-US" dirty="0" err="1"/>
              <a:t>sys_sbrk</a:t>
            </a:r>
            <a:r>
              <a:rPr lang="en-US" dirty="0"/>
              <a:t>() modify this to not allocate memory when asked.</a:t>
            </a:r>
          </a:p>
          <a:p>
            <a:r>
              <a:rPr lang="en-US" dirty="0"/>
              <a:t>But we just increase the size of the process as requested but really don’t allocate any physical memory.</a:t>
            </a:r>
          </a:p>
          <a:p>
            <a:r>
              <a:rPr lang="en-US" dirty="0"/>
              <a:t>So as page may not be present in real it may result to a page fault so define handler() in </a:t>
            </a:r>
            <a:r>
              <a:rPr lang="en-US" dirty="0" err="1"/>
              <a:t>trap.c</a:t>
            </a:r>
            <a:r>
              <a:rPr lang="en-US" dirty="0"/>
              <a:t> to handle page fault and pass instruction that caused page fault.</a:t>
            </a:r>
          </a:p>
          <a:p>
            <a:r>
              <a:rPr lang="en-US" dirty="0"/>
              <a:t>In handler we got the page that caused page fault , check for swapped out bit.</a:t>
            </a:r>
          </a:p>
          <a:p>
            <a:r>
              <a:rPr lang="en-US" dirty="0"/>
              <a:t>If set – bring it from backing store else – bring from secondary storage.</a:t>
            </a:r>
          </a:p>
          <a:p>
            <a:pPr marL="36900" indent="0">
              <a:buNone/>
            </a:pPr>
            <a:endParaRPr lang="en-IN" dirty="0"/>
          </a:p>
        </p:txBody>
      </p:sp>
    </p:spTree>
    <p:extLst>
      <p:ext uri="{BB962C8B-B14F-4D97-AF65-F5344CB8AC3E}">
        <p14:creationId xmlns:p14="http://schemas.microsoft.com/office/powerpoint/2010/main" val="16235662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77F1-D0FD-426D-9728-016BA695BC67}"/>
              </a:ext>
            </a:extLst>
          </p:cNvPr>
          <p:cNvSpPr>
            <a:spLocks noGrp="1"/>
          </p:cNvSpPr>
          <p:nvPr>
            <p:ph type="title"/>
          </p:nvPr>
        </p:nvSpPr>
        <p:spPr>
          <a:xfrm>
            <a:off x="913795" y="116542"/>
            <a:ext cx="10353762" cy="1257300"/>
          </a:xfrm>
        </p:spPr>
        <p:txBody>
          <a:bodyPr/>
          <a:lstStyle/>
          <a:p>
            <a:r>
              <a:rPr lang="en-US" dirty="0"/>
              <a:t>Demand Paging Implementation</a:t>
            </a:r>
            <a:endParaRPr lang="en-IN" dirty="0"/>
          </a:p>
        </p:txBody>
      </p:sp>
      <p:sp>
        <p:nvSpPr>
          <p:cNvPr id="3" name="Content Placeholder 2">
            <a:extLst>
              <a:ext uri="{FF2B5EF4-FFF2-40B4-BE49-F238E27FC236}">
                <a16:creationId xmlns:a16="http://schemas.microsoft.com/office/drawing/2014/main" id="{5ECC5B85-734C-4ED3-8462-8ACDE7C9B9CE}"/>
              </a:ext>
            </a:extLst>
          </p:cNvPr>
          <p:cNvSpPr>
            <a:spLocks noGrp="1"/>
          </p:cNvSpPr>
          <p:nvPr>
            <p:ph idx="1"/>
          </p:nvPr>
        </p:nvSpPr>
        <p:spPr>
          <a:xfrm>
            <a:off x="913794" y="1541930"/>
            <a:ext cx="10677571" cy="4849905"/>
          </a:xfrm>
        </p:spPr>
        <p:txBody>
          <a:bodyPr>
            <a:normAutofit/>
          </a:bodyPr>
          <a:lstStyle/>
          <a:p>
            <a:r>
              <a:rPr lang="en-US" dirty="0"/>
              <a:t>Call </a:t>
            </a:r>
            <a:r>
              <a:rPr lang="en-US" dirty="0" err="1"/>
              <a:t>kalloc</a:t>
            </a:r>
            <a:r>
              <a:rPr lang="en-US" dirty="0"/>
              <a:t> function to assign frame and copy the data into assigned memory and update page table of the process accordingly.</a:t>
            </a:r>
          </a:p>
          <a:p>
            <a:r>
              <a:rPr lang="en-US" dirty="0"/>
              <a:t>If there is no free frame to allocate ?? – evict out existing pages and free the frames.</a:t>
            </a:r>
            <a:endParaRPr lang="en-IN" dirty="0"/>
          </a:p>
          <a:p>
            <a:r>
              <a:rPr lang="en-IN" dirty="0"/>
              <a:t>Eviction on which basis ?? – Linux uses Enhanced Second Chance LRU .</a:t>
            </a:r>
          </a:p>
          <a:p>
            <a:r>
              <a:rPr lang="en-US" dirty="0"/>
              <a:t>Implement swapper function, choose a victim frame in the following priority :</a:t>
            </a:r>
          </a:p>
          <a:p>
            <a:endParaRPr lang="en-US" dirty="0"/>
          </a:p>
          <a:p>
            <a:endParaRPr lang="en-US" dirty="0"/>
          </a:p>
          <a:p>
            <a:endParaRPr lang="en-US" dirty="0"/>
          </a:p>
          <a:p>
            <a:endParaRPr lang="en-US" dirty="0"/>
          </a:p>
          <a:p>
            <a:endParaRPr lang="en-IN" dirty="0"/>
          </a:p>
          <a:p>
            <a:endParaRPr lang="en-US" dirty="0"/>
          </a:p>
        </p:txBody>
      </p:sp>
      <p:graphicFrame>
        <p:nvGraphicFramePr>
          <p:cNvPr id="4" name="Table 5">
            <a:extLst>
              <a:ext uri="{FF2B5EF4-FFF2-40B4-BE49-F238E27FC236}">
                <a16:creationId xmlns:a16="http://schemas.microsoft.com/office/drawing/2014/main" id="{38977C5A-73BE-4E6B-9E24-218D0A4E0A3B}"/>
              </a:ext>
            </a:extLst>
          </p:cNvPr>
          <p:cNvGraphicFramePr>
            <a:graphicFrameLocks noGrp="1"/>
          </p:cNvGraphicFramePr>
          <p:nvPr>
            <p:extLst>
              <p:ext uri="{D42A27DB-BD31-4B8C-83A1-F6EECF244321}">
                <p14:modId xmlns:p14="http://schemas.microsoft.com/office/powerpoint/2010/main" val="3036204393"/>
              </p:ext>
            </p:extLst>
          </p:nvPr>
        </p:nvGraphicFramePr>
        <p:xfrm>
          <a:off x="2725271" y="4287620"/>
          <a:ext cx="7315200" cy="1855170"/>
        </p:xfrm>
        <a:graphic>
          <a:graphicData uri="http://schemas.openxmlformats.org/drawingml/2006/table">
            <a:tbl>
              <a:tblPr firstRow="1" bandRow="1">
                <a:tableStyleId>{5C22544A-7EE6-4342-B048-85BDC9FD1C3A}</a:tableStyleId>
              </a:tblPr>
              <a:tblGrid>
                <a:gridCol w="3767611">
                  <a:extLst>
                    <a:ext uri="{9D8B030D-6E8A-4147-A177-3AD203B41FA5}">
                      <a16:colId xmlns:a16="http://schemas.microsoft.com/office/drawing/2014/main" val="2395203703"/>
                    </a:ext>
                  </a:extLst>
                </a:gridCol>
                <a:gridCol w="1730532">
                  <a:extLst>
                    <a:ext uri="{9D8B030D-6E8A-4147-A177-3AD203B41FA5}">
                      <a16:colId xmlns:a16="http://schemas.microsoft.com/office/drawing/2014/main" val="880226424"/>
                    </a:ext>
                  </a:extLst>
                </a:gridCol>
                <a:gridCol w="1817057">
                  <a:extLst>
                    <a:ext uri="{9D8B030D-6E8A-4147-A177-3AD203B41FA5}">
                      <a16:colId xmlns:a16="http://schemas.microsoft.com/office/drawing/2014/main" val="135035626"/>
                    </a:ext>
                  </a:extLst>
                </a:gridCol>
              </a:tblGrid>
              <a:tr h="392130">
                <a:tc>
                  <a:txBody>
                    <a:bodyPr/>
                    <a:lstStyle/>
                    <a:p>
                      <a:r>
                        <a:rPr lang="en-US" dirty="0"/>
                        <a:t>Priority over victim frame selection</a:t>
                      </a:r>
                      <a:endParaRPr lang="en-IN" dirty="0"/>
                    </a:p>
                  </a:txBody>
                  <a:tcPr/>
                </a:tc>
                <a:tc>
                  <a:txBody>
                    <a:bodyPr/>
                    <a:lstStyle/>
                    <a:p>
                      <a:r>
                        <a:rPr lang="en-US" dirty="0"/>
                        <a:t>Reference bit</a:t>
                      </a:r>
                      <a:endParaRPr lang="en-IN" dirty="0"/>
                    </a:p>
                  </a:txBody>
                  <a:tcPr/>
                </a:tc>
                <a:tc>
                  <a:txBody>
                    <a:bodyPr/>
                    <a:lstStyle/>
                    <a:p>
                      <a:r>
                        <a:rPr lang="en-US" dirty="0"/>
                        <a:t>Modify bit</a:t>
                      </a:r>
                      <a:endParaRPr lang="en-IN" dirty="0"/>
                    </a:p>
                  </a:txBody>
                  <a:tcPr/>
                </a:tc>
                <a:extLst>
                  <a:ext uri="{0D108BD9-81ED-4DB2-BD59-A6C34878D82A}">
                    <a16:rowId xmlns:a16="http://schemas.microsoft.com/office/drawing/2014/main" val="516032232"/>
                  </a:ext>
                </a:extLst>
              </a:tr>
              <a:tr h="224074">
                <a:tc>
                  <a:txBody>
                    <a:bodyPr/>
                    <a:lstStyle/>
                    <a:p>
                      <a:r>
                        <a:rPr lang="en-US" dirty="0"/>
                        <a:t>                          1</a:t>
                      </a:r>
                      <a:endParaRPr lang="en-IN" dirty="0"/>
                    </a:p>
                  </a:txBody>
                  <a:tcPr/>
                </a:tc>
                <a:tc>
                  <a:txBody>
                    <a:bodyPr/>
                    <a:lstStyle/>
                    <a:p>
                      <a:r>
                        <a:rPr lang="en-US" dirty="0"/>
                        <a:t>         0</a:t>
                      </a:r>
                      <a:endParaRPr lang="en-IN" dirty="0"/>
                    </a:p>
                  </a:txBody>
                  <a:tcPr/>
                </a:tc>
                <a:tc>
                  <a:txBody>
                    <a:bodyPr/>
                    <a:lstStyle/>
                    <a:p>
                      <a:r>
                        <a:rPr lang="en-US" dirty="0"/>
                        <a:t>           0</a:t>
                      </a:r>
                      <a:endParaRPr lang="en-IN" dirty="0"/>
                    </a:p>
                  </a:txBody>
                  <a:tcPr/>
                </a:tc>
                <a:extLst>
                  <a:ext uri="{0D108BD9-81ED-4DB2-BD59-A6C34878D82A}">
                    <a16:rowId xmlns:a16="http://schemas.microsoft.com/office/drawing/2014/main" val="165353197"/>
                  </a:ext>
                </a:extLst>
              </a:tr>
              <a:tr h="224074">
                <a:tc>
                  <a:txBody>
                    <a:bodyPr/>
                    <a:lstStyle/>
                    <a:p>
                      <a:r>
                        <a:rPr lang="en-US" dirty="0"/>
                        <a:t>                          2</a:t>
                      </a:r>
                      <a:endParaRPr lang="en-IN" dirty="0"/>
                    </a:p>
                  </a:txBody>
                  <a:tcPr/>
                </a:tc>
                <a:tc>
                  <a:txBody>
                    <a:bodyPr/>
                    <a:lstStyle/>
                    <a:p>
                      <a:r>
                        <a:rPr lang="en-US" dirty="0"/>
                        <a:t>         0</a:t>
                      </a:r>
                      <a:endParaRPr lang="en-IN" dirty="0"/>
                    </a:p>
                  </a:txBody>
                  <a:tcPr/>
                </a:tc>
                <a:tc>
                  <a:txBody>
                    <a:bodyPr/>
                    <a:lstStyle/>
                    <a:p>
                      <a:r>
                        <a:rPr lang="en-US" dirty="0"/>
                        <a:t>           1</a:t>
                      </a:r>
                      <a:endParaRPr lang="en-IN" dirty="0"/>
                    </a:p>
                  </a:txBody>
                  <a:tcPr/>
                </a:tc>
                <a:extLst>
                  <a:ext uri="{0D108BD9-81ED-4DB2-BD59-A6C34878D82A}">
                    <a16:rowId xmlns:a16="http://schemas.microsoft.com/office/drawing/2014/main" val="1552046910"/>
                  </a:ext>
                </a:extLst>
              </a:tr>
              <a:tr h="224074">
                <a:tc>
                  <a:txBody>
                    <a:bodyPr/>
                    <a:lstStyle/>
                    <a:p>
                      <a:r>
                        <a:rPr lang="en-US" dirty="0"/>
                        <a:t>                          3</a:t>
                      </a:r>
                      <a:endParaRPr lang="en-IN" dirty="0"/>
                    </a:p>
                  </a:txBody>
                  <a:tcPr/>
                </a:tc>
                <a:tc>
                  <a:txBody>
                    <a:bodyPr/>
                    <a:lstStyle/>
                    <a:p>
                      <a:r>
                        <a:rPr lang="en-US" dirty="0"/>
                        <a:t>         1</a:t>
                      </a:r>
                      <a:endParaRPr lang="en-IN" dirty="0"/>
                    </a:p>
                  </a:txBody>
                  <a:tcPr/>
                </a:tc>
                <a:tc>
                  <a:txBody>
                    <a:bodyPr/>
                    <a:lstStyle/>
                    <a:p>
                      <a:r>
                        <a:rPr lang="en-US" dirty="0"/>
                        <a:t>           0</a:t>
                      </a:r>
                      <a:endParaRPr lang="en-IN" dirty="0"/>
                    </a:p>
                  </a:txBody>
                  <a:tcPr/>
                </a:tc>
                <a:extLst>
                  <a:ext uri="{0D108BD9-81ED-4DB2-BD59-A6C34878D82A}">
                    <a16:rowId xmlns:a16="http://schemas.microsoft.com/office/drawing/2014/main" val="2527702289"/>
                  </a:ext>
                </a:extLst>
              </a:tr>
              <a:tr h="224074">
                <a:tc>
                  <a:txBody>
                    <a:bodyPr/>
                    <a:lstStyle/>
                    <a:p>
                      <a:r>
                        <a:rPr lang="en-US" dirty="0"/>
                        <a:t>                          4</a:t>
                      </a:r>
                      <a:endParaRPr lang="en-IN" dirty="0"/>
                    </a:p>
                  </a:txBody>
                  <a:tcPr/>
                </a:tc>
                <a:tc>
                  <a:txBody>
                    <a:bodyPr/>
                    <a:lstStyle/>
                    <a:p>
                      <a:r>
                        <a:rPr lang="en-US" dirty="0"/>
                        <a:t>         1</a:t>
                      </a:r>
                      <a:endParaRPr lang="en-IN" dirty="0"/>
                    </a:p>
                  </a:txBody>
                  <a:tcPr/>
                </a:tc>
                <a:tc>
                  <a:txBody>
                    <a:bodyPr/>
                    <a:lstStyle/>
                    <a:p>
                      <a:r>
                        <a:rPr lang="en-US" dirty="0"/>
                        <a:t>           1</a:t>
                      </a:r>
                      <a:endParaRPr lang="en-IN" dirty="0"/>
                    </a:p>
                  </a:txBody>
                  <a:tcPr/>
                </a:tc>
                <a:extLst>
                  <a:ext uri="{0D108BD9-81ED-4DB2-BD59-A6C34878D82A}">
                    <a16:rowId xmlns:a16="http://schemas.microsoft.com/office/drawing/2014/main" val="2372365079"/>
                  </a:ext>
                </a:extLst>
              </a:tr>
            </a:tbl>
          </a:graphicData>
        </a:graphic>
      </p:graphicFrame>
    </p:spTree>
    <p:extLst>
      <p:ext uri="{BB962C8B-B14F-4D97-AF65-F5344CB8AC3E}">
        <p14:creationId xmlns:p14="http://schemas.microsoft.com/office/powerpoint/2010/main" val="42419209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EC9EFF833EA2B4E94879A8081EBF012" ma:contentTypeVersion="11" ma:contentTypeDescription="Create a new document." ma:contentTypeScope="" ma:versionID="9b50e9275d574b5ad308a6ce12263f9e">
  <xsd:schema xmlns:xsd="http://www.w3.org/2001/XMLSchema" xmlns:xs="http://www.w3.org/2001/XMLSchema" xmlns:p="http://schemas.microsoft.com/office/2006/metadata/properties" xmlns:ns3="1ad6a0be-219d-4fb3-bf85-b8611013eec3" xmlns:ns4="767e2e63-e9fd-4e74-920f-5d02e3769e0f" targetNamespace="http://schemas.microsoft.com/office/2006/metadata/properties" ma:root="true" ma:fieldsID="1d3b4a5af91402f1858117188c0bf840" ns3:_="" ns4:_="">
    <xsd:import namespace="1ad6a0be-219d-4fb3-bf85-b8611013eec3"/>
    <xsd:import namespace="767e2e63-e9fd-4e74-920f-5d02e3769e0f"/>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d6a0be-219d-4fb3-bf85-b8611013ee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67e2e63-e9fd-4e74-920f-5d02e3769e0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1ad6a0be-219d-4fb3-bf85-b8611013eec3" xsi:nil="true"/>
  </documentManagement>
</p:properties>
</file>

<file path=customXml/itemProps1.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2.xml><?xml version="1.0" encoding="utf-8"?>
<ds:datastoreItem xmlns:ds="http://schemas.openxmlformats.org/officeDocument/2006/customXml" ds:itemID="{EFDED2C5-E12A-48F5-951B-2BACDE54307D}">
  <ds:schemaRefs>
    <ds:schemaRef ds:uri="1ad6a0be-219d-4fb3-bf85-b8611013eec3"/>
    <ds:schemaRef ds:uri="767e2e63-e9fd-4e74-920f-5d02e3769e0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2A3AD49-9331-450C-A2FE-6857A4DB38C6}">
  <ds:schemaRefs>
    <ds:schemaRef ds:uri="1ad6a0be-219d-4fb3-bf85-b8611013eec3"/>
    <ds:schemaRef ds:uri="767e2e63-e9fd-4e74-920f-5d02e3769e0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{0702B944-8E45-405F-8979-9D3604E8C7F0}tf00934815_win32</Template>
  <TotalTime>641</TotalTime>
  <Words>1367</Words>
  <Application>Microsoft Office PowerPoint</Application>
  <PresentationFormat>Widescreen</PresentationFormat>
  <Paragraphs>111</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Goudy Old Style</vt:lpstr>
      <vt:lpstr>Proxima Nova</vt:lpstr>
      <vt:lpstr>Wingdings 2</vt:lpstr>
      <vt:lpstr>SlateVTI</vt:lpstr>
      <vt:lpstr>Memory Management</vt:lpstr>
      <vt:lpstr>Memory Management</vt:lpstr>
      <vt:lpstr>Shared Memory - Strategy</vt:lpstr>
      <vt:lpstr>Implementation – shmget()</vt:lpstr>
      <vt:lpstr> Implementation - shmat()</vt:lpstr>
      <vt:lpstr>Implementation – shmdt()</vt:lpstr>
      <vt:lpstr>Demand Paging – Strategy</vt:lpstr>
      <vt:lpstr>Demand Paging Implementation</vt:lpstr>
      <vt:lpstr>Demand Paging Implementation</vt:lpstr>
      <vt:lpstr>Demand Paging Implementation</vt:lpstr>
      <vt:lpstr>Copy-on-Write - Strategy</vt:lpstr>
      <vt:lpstr>COW Implementation</vt:lpstr>
      <vt:lpstr>COW Implementation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Memory Management</dc:title>
  <dc:creator>kartheek bellamkonda</dc:creator>
  <cp:lastModifiedBy>kartheek bellamkonda</cp:lastModifiedBy>
  <cp:revision>26</cp:revision>
  <dcterms:created xsi:type="dcterms:W3CDTF">2021-11-14T16:47:35Z</dcterms:created>
  <dcterms:modified xsi:type="dcterms:W3CDTF">2021-11-16T12:27:28Z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0x010100AEC9EFF833EA2B4E94879A8081EBF012</vt:lpwstr>
  </property>
</Properties>
</file>